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Beverage Distribution</c:v>
                </c:pt>
              </c:strCache>
            </c:strRef>
          </c:tx>
          <c:spPr>
            <a:solidFill>
              <a:srgbClr val="F59F4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Order exceptions</c:v>
                  </c:pt>
                  <c:pt idx="1">
                    <c:v>Deductions</c:v>
                  </c:pt>
                  <c:pt idx="2">
                    <c:v>POD research</c:v>
                  </c:pt>
                  <c:pt idx="3">
                    <c:v>Service follow-up</c:v>
                  </c:pt>
                  <c:pt idx="4">
                    <c:v>Reporting prep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78</c:v>
                </c:pt>
                <c:pt idx="1">
                  <c:v>69</c:v>
                </c:pt>
                <c:pt idx="2">
                  <c:v>57</c:v>
                </c:pt>
                <c:pt idx="3">
                  <c:v>51</c:v>
                </c:pt>
                <c:pt idx="4">
                  <c:v>42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C8D2D6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8D2D6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Manual baseline</c:v>
                </c:pt>
              </c:strCache>
            </c:strRef>
          </c:tx>
          <c:spPr>
            <a:solidFill>
              <a:srgbClr val="56A392"/>
            </a:solidFill>
            <a:ln w="38100" cap="flat">
              <a:solidFill>
                <a:srgbClr val="56A392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56A392"/>
              </a:solidFill>
              <a:ln w="9525" cap="flat">
                <a:solidFill>
                  <a:srgbClr val="56A392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38</c:v>
                </c:pt>
                <c:pt idx="1">
                  <c:v>39</c:v>
                </c:pt>
                <c:pt idx="2">
                  <c:v>37</c:v>
                </c:pt>
                <c:pt idx="3">
                  <c:v>40</c:v>
                </c:pt>
                <c:pt idx="4">
                  <c:v>38</c:v>
                </c:pt>
                <c:pt idx="5">
                  <c:v>39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Agentic workflow pilot</c:v>
                </c:pt>
              </c:strCache>
            </c:strRef>
          </c:tx>
          <c:spPr>
            <a:solidFill>
              <a:srgbClr val="F59F45"/>
            </a:solidFill>
            <a:ln w="38100" cap="flat">
              <a:solidFill>
                <a:srgbClr val="F59F4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59F45"/>
              </a:solidFill>
              <a:ln w="9525" cap="flat">
                <a:solidFill>
                  <a:srgbClr val="F59F4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38</c:v>
                </c:pt>
                <c:pt idx="1">
                  <c:v>46</c:v>
                </c:pt>
                <c:pt idx="2">
                  <c:v>55</c:v>
                </c:pt>
                <c:pt idx="3">
                  <c:v>63</c:v>
                </c:pt>
                <c:pt idx="4">
                  <c:v>72</c:v>
                </c:pt>
                <c:pt idx="5">
                  <c:v>79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8D2D6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8D2D6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C8D2D6"/>
              </a:solidFill>
              <a:latin typeface="Aptos"/>
              <a:cs typeface="Aptos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29400" y="502920"/>
            <a:ext cx="4983480" cy="54406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Vertical deck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40080" y="1005840"/>
            <a:ext cx="5577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Agentic revenue operations for beverage distributors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40080" y="2148840"/>
            <a:ext cx="539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Route-to-cash workflows for order exceptions, proof-of-delivery handling, deductions, account servicing, and recurring reporting.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21792" y="3090672"/>
            <a:ext cx="5440680" cy="1188720"/>
          </a:xfrm>
          <a:prstGeom prst="roundRect">
            <a:avLst>
              <a:gd name="adj" fmla="val 9231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3355848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Audience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868680" y="3630168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CEO, COO, VP Operations, VP Sales, and finance leaders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40080" y="4663440"/>
            <a:ext cx="5486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3E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fastest operational wins in beverage distribution come from turning exception-heavy revenue operations into a controlled workflow layer that observes, reasons, executes, and escalates with human oversight.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4008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8638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Route-to-cash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8638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lens</a:t>
            </a:r>
            <a:endParaRPr lang="en-US" sz="700" dirty="0"/>
          </a:p>
        </p:txBody>
      </p:sp>
      <p:sp>
        <p:nvSpPr>
          <p:cNvPr id="16" name="Shape 13"/>
          <p:cNvSpPr/>
          <p:nvPr/>
        </p:nvSpPr>
        <p:spPr>
          <a:xfrm>
            <a:off x="251460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66090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Exception-heavy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66090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operating reality</a:t>
            </a:r>
            <a:endParaRPr lang="en-US" sz="700" dirty="0"/>
          </a:p>
        </p:txBody>
      </p:sp>
      <p:sp>
        <p:nvSpPr>
          <p:cNvPr id="19" name="Shape 16"/>
          <p:cNvSpPr/>
          <p:nvPr/>
        </p:nvSpPr>
        <p:spPr>
          <a:xfrm>
            <a:off x="438912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53542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Human controlled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53542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execution model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the pressure lives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operational load becomes expensive long before it looks dramatic on a dashboard.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658368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9536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859536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Order and service exceptions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59536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Email threads, EDI failures, pricing questions, delivery issues, and customer requests age faster than teams can clear them manually.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596896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98064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798064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Document-heavy follow-through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98064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Proofs, credits, deductions, and invoice support require context and evidence gathering before anyone can resolve the actual problem.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35424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736592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Reporting drag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36592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Leadership and account reporting still gets assembled manually across sales, warehouse, finance, and service systems.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858000" y="1810512"/>
            <a:ext cx="4663440" cy="3886200"/>
          </a:xfrm>
          <a:prstGeom prst="roundRect">
            <a:avLst>
              <a:gd name="adj" fmla="val 2824"/>
            </a:avLst>
          </a:prstGeom>
          <a:solidFill>
            <a:srgbClr val="102632">
              <a:alpha val="10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0" y="201168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manual load by workflow</a:t>
            </a:r>
            <a:endParaRPr lang="en-US" sz="8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7086600" y="2331720"/>
          <a:ext cx="402336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architecture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Observe. Reason. Execute. Escalate.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practical operating loop for human-controlled agentic workflows.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4183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714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94183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4183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Watch inboxes, forms, documents, and workflow events where the operational burden already lives.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044952" y="3236976"/>
            <a:ext cx="329184" cy="329184"/>
          </a:xfrm>
          <a:prstGeom prst="chevron">
            <a:avLst/>
          </a:prstGeom>
          <a:solidFill>
            <a:srgbClr val="56A392">
              <a:alpha val="85000"/>
            </a:srgbClr>
          </a:solidFill>
          <a:ln w="12700">
            <a:solidFill>
              <a:srgbClr val="56A392">
                <a:alpha val="8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6616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3075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3075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714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73075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Reason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73075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Pull context, compare against rules, and decide what is routine versus what truly deserves human review.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833872" y="3236976"/>
            <a:ext cx="329184" cy="329184"/>
          </a:xfrm>
          <a:prstGeom prst="chevron">
            <a:avLst/>
          </a:prstGeom>
          <a:solidFill>
            <a:srgbClr val="56A392">
              <a:alpha val="85000"/>
            </a:srgbClr>
          </a:solidFill>
          <a:ln w="12700">
            <a:solidFill>
              <a:srgbClr val="56A392">
                <a:alpha val="8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5508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1967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1967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714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51967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1967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Draft the response, assemble the case file, update the system, or trigger the approved next step.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622792" y="3236976"/>
            <a:ext cx="329184" cy="329184"/>
          </a:xfrm>
          <a:prstGeom prst="chevron">
            <a:avLst/>
          </a:prstGeom>
          <a:solidFill>
            <a:srgbClr val="56A392">
              <a:alpha val="85000"/>
            </a:srgbClr>
          </a:solidFill>
          <a:ln w="12700">
            <a:solidFill>
              <a:srgbClr val="56A392">
                <a:alpha val="8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14400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30859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30859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714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930859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Escalate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30859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Route ambiguity, risk, or judgment-intensive moments to a person with the context already prepared.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Priority use cases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High-value workflows for this vertical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These are the operational lanes where controlled automation tends to land first.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86600" y="1417320"/>
            <a:ext cx="4160520" cy="45262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13232" y="1920240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32688" y="2066544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Order exception triage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932688" y="2267712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Order exception triage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932688" y="2496312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Classify requests, pull account context, and route routine versus high-risk cases with a ready-to-review case file.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713232" y="2944368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932688" y="3090672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Proof-of-delivery and claims support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932688" y="3291840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Proof-of-delivery and claims support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932688" y="3520440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Assemble delivery evidence, validate completeness, and move service issues forward faster.</a:t>
            </a:r>
            <a:endParaRPr lang="en-US" sz="850" dirty="0"/>
          </a:p>
        </p:txBody>
      </p:sp>
      <p:sp>
        <p:nvSpPr>
          <p:cNvPr id="17" name="Shape 14"/>
          <p:cNvSpPr/>
          <p:nvPr/>
        </p:nvSpPr>
        <p:spPr>
          <a:xfrm>
            <a:off x="713232" y="3968496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32688" y="4114800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Deduction and trade-spend research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932688" y="4315968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Deduction and trade-spend research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932688" y="454456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Package the case and reduce the manual chase before finance or account teams step in.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713232" y="4992624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932688" y="5138928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Recurring operating packs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32688" y="5340096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Recurring operating packs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932688" y="556869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Build leadership-ready updates that connect service load, exceptions, and account performance without recurring scramble.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changes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payoff is broader coverage with cleaner human effort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move more work, surface better exceptions, and make operators more effective rather than more buried.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13232" y="2011680"/>
            <a:ext cx="4663440" cy="3154680"/>
          </a:xfrm>
          <a:prstGeom prst="roundRect">
            <a:avLst>
              <a:gd name="adj" fmla="val 3478"/>
            </a:avLst>
          </a:prstGeom>
          <a:solidFill>
            <a:srgbClr val="102632">
              <a:alpha val="11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2240280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impact during pilot ramp</a:t>
            </a:r>
            <a:endParaRPr lang="en-US" sz="8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914400" y="2606040"/>
          <a:ext cx="4160520" cy="2148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Shape 8"/>
          <p:cNvSpPr/>
          <p:nvPr/>
        </p:nvSpPr>
        <p:spPr>
          <a:xfrm>
            <a:off x="5742432" y="2011680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016752" y="2176272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More thorough account servicing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016752" y="2404872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Lower-priority but important work stops falling behind simply because nobody had time to touch it that day.</a:t>
            </a:r>
            <a:endParaRPr lang="en-US" sz="860" dirty="0"/>
          </a:p>
        </p:txBody>
      </p:sp>
      <p:sp>
        <p:nvSpPr>
          <p:cNvPr id="14" name="Shape 11"/>
          <p:cNvSpPr/>
          <p:nvPr/>
        </p:nvSpPr>
        <p:spPr>
          <a:xfrm>
            <a:off x="5742432" y="3044952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16752" y="3209544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Cleaner human escalation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016752" y="3438144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When people do step in, they receive the assembled case, relevant documents, and prior context instead of a blank queue item.</a:t>
            </a:r>
            <a:endParaRPr lang="en-US" sz="860" dirty="0"/>
          </a:p>
        </p:txBody>
      </p:sp>
      <p:sp>
        <p:nvSpPr>
          <p:cNvPr id="17" name="Shape 14"/>
          <p:cNvSpPr/>
          <p:nvPr/>
        </p:nvSpPr>
        <p:spPr>
          <a:xfrm>
            <a:off x="5742432" y="4078224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016752" y="4242816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Operational discipline at scale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016752" y="4471416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Coverage expands across queues and documents without surrendering control over pricing, credits, or customer-sensitive actions.</a:t>
            </a:r>
            <a:endParaRPr lang="en-US" sz="860" dirty="0"/>
          </a:p>
        </p:txBody>
      </p:sp>
      <p:sp>
        <p:nvSpPr>
          <p:cNvPr id="20" name="Shape 17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posture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Automation becomes credible when governance is built into the workflow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be easier to trust because approvals, logs, retries, and exception paths are explicit.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49440" y="1554480"/>
            <a:ext cx="4206240" cy="438912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31520" y="201168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32688" y="2194560"/>
            <a:ext cx="256032" cy="256032"/>
          </a:xfrm>
          <a:prstGeom prst="ellipse">
            <a:avLst/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298448" y="217627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Approval gates for financial or relationship-sensitive actions</a:t>
            </a:r>
            <a:endParaRPr lang="en-US" sz="920" dirty="0"/>
          </a:p>
        </p:txBody>
      </p:sp>
      <p:sp>
        <p:nvSpPr>
          <p:cNvPr id="12" name="Shape 9"/>
          <p:cNvSpPr/>
          <p:nvPr/>
        </p:nvSpPr>
        <p:spPr>
          <a:xfrm>
            <a:off x="731520" y="288036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932688" y="3063240"/>
            <a:ext cx="256032" cy="256032"/>
          </a:xfrm>
          <a:prstGeom prst="ellipse">
            <a:avLst/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298448" y="304495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Structured logs for every run, exception, and downstream update</a:t>
            </a:r>
            <a:endParaRPr lang="en-US" sz="920" dirty="0"/>
          </a:p>
        </p:txBody>
      </p:sp>
      <p:sp>
        <p:nvSpPr>
          <p:cNvPr id="15" name="Shape 12"/>
          <p:cNvSpPr/>
          <p:nvPr/>
        </p:nvSpPr>
        <p:spPr>
          <a:xfrm>
            <a:off x="731520" y="374904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932688" y="3931920"/>
            <a:ext cx="256032" cy="256032"/>
          </a:xfrm>
          <a:prstGeom prst="ellipse">
            <a:avLst/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298448" y="391363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Retry and fallback logic for system failures and missing documents</a:t>
            </a:r>
            <a:endParaRPr lang="en-US" sz="920" dirty="0"/>
          </a:p>
        </p:txBody>
      </p:sp>
      <p:sp>
        <p:nvSpPr>
          <p:cNvPr id="18" name="Shape 15"/>
          <p:cNvSpPr/>
          <p:nvPr/>
        </p:nvSpPr>
        <p:spPr>
          <a:xfrm>
            <a:off x="731520" y="461772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932688" y="4800600"/>
            <a:ext cx="256032" cy="256032"/>
          </a:xfrm>
          <a:prstGeom prst="ellipse">
            <a:avLst/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298448" y="478231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Measured outcomes across backlog, response quality, and cycle time</a:t>
            </a:r>
            <a:endParaRPr lang="en-US" sz="920" dirty="0"/>
          </a:p>
        </p:txBody>
      </p:sp>
      <p:sp>
        <p:nvSpPr>
          <p:cNvPr id="21" name="Shape 18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Rollout path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Start with one workflow, prove value, then expand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82296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5156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Choose the route-to-cash pain point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5156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where service, deduction, or document drag is already costing the team time and credibility.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096512" y="3511296"/>
            <a:ext cx="310896" cy="310896"/>
          </a:xfrm>
          <a:prstGeom prst="chevron">
            <a:avLst/>
          </a:prstGeom>
          <a:solidFill>
            <a:srgbClr val="56A392">
              <a:alpha val="80000"/>
            </a:srgbClr>
          </a:solidFill>
          <a:ln w="12700">
            <a:solidFill>
              <a:srgbClr val="56A392">
                <a:alpha val="8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2628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5488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Pilot one high-friction queue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 a narrow operating loop with approvals and exception routing from day one.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799832" y="3511296"/>
            <a:ext cx="310896" cy="310896"/>
          </a:xfrm>
          <a:prstGeom prst="chevron">
            <a:avLst/>
          </a:prstGeom>
          <a:solidFill>
            <a:srgbClr val="56A392">
              <a:alpha val="80000"/>
            </a:srgbClr>
          </a:solidFill>
          <a:ln w="12700">
            <a:solidFill>
              <a:srgbClr val="56A392">
                <a:alpha val="8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5820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45820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Expand into adjacent workflows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45820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Extend the pattern into deductions, service follow-up, reporting, or documentation support once controls are stable.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583680" y="685800"/>
            <a:ext cx="4846320" cy="53035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58368" y="1170432"/>
            <a:ext cx="5532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leverage in beverage distribution comes from turning exception-heavy revenue work into a controlled flow that reaches more cases with cleaner human effort.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658368" y="2880360"/>
            <a:ext cx="5394960" cy="1325880"/>
          </a:xfrm>
          <a:prstGeom prst="roundRect">
            <a:avLst>
              <a:gd name="adj" fmla="val 8276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3127248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next step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96112" y="3410712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8F3E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the diagnostic with the workflow that is already creating visible backlog, document drag, or service inconsistency.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58368" y="491947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Sovereign Action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" y="5257800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Agentic process automation for middle-market teams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58368" y="5669280"/>
            <a:ext cx="5394960" cy="566928"/>
          </a:xfrm>
          <a:prstGeom prst="roundRect">
            <a:avLst>
              <a:gd name="adj" fmla="val 19355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77824" y="5843016"/>
            <a:ext cx="4754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Book the diagnostic: hello@sovereign-action.com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Sovereign Action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revenue operations for beverage distributors</dc:title>
  <dc:subject>Beverage Distribution vertical deck</dc:subject>
  <dc:creator>OpenAI Codex for Sovereign Action</dc:creator>
  <cp:lastModifiedBy>OpenAI Codex for Sovereign Action</cp:lastModifiedBy>
  <cp:revision>1</cp:revision>
  <dcterms:created xsi:type="dcterms:W3CDTF">2026-04-17T20:50:34Z</dcterms:created>
  <dcterms:modified xsi:type="dcterms:W3CDTF">2026-04-17T20:50:34Z</dcterms:modified>
</cp:coreProperties>
</file>