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7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8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Illustrative mid-sized law firm focus</c:v>
                </c:pt>
              </c:strCache>
            </c:strRef>
          </c:tx>
          <c:spPr>
            <a:solidFill>
              <a:srgbClr val="CBA56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Intake prep</c:v>
                  </c:pt>
                  <c:pt idx="1">
                    <c:v>Document triage</c:v>
                  </c:pt>
                  <c:pt idx="2">
                    <c:v>Chronology support</c:v>
                  </c:pt>
                  <c:pt idx="3">
                    <c:v>Client updates</c:v>
                  </c:pt>
                  <c:pt idx="4">
                    <c:v>Matter admin QA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64</c:v>
                </c:pt>
                <c:pt idx="1">
                  <c:v>71</c:v>
                </c:pt>
                <c:pt idx="2">
                  <c:v>58</c:v>
                </c:pt>
                <c:pt idx="3">
                  <c:v>46</c:v>
                </c:pt>
                <c:pt idx="4">
                  <c:v>43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CBD2D2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BD2D2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Manual baseline</c:v>
                </c:pt>
              </c:strCache>
            </c:strRef>
          </c:tx>
          <c:spPr>
            <a:solidFill>
              <a:srgbClr val="8DA3A8"/>
            </a:solidFill>
            <a:ln w="38100" cap="flat">
              <a:solidFill>
                <a:srgbClr val="8DA3A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8DA3A8"/>
              </a:solidFill>
              <a:ln w="9525" cap="flat">
                <a:solidFill>
                  <a:srgbClr val="8DA3A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35</c:v>
                </c:pt>
                <c:pt idx="1">
                  <c:v>36</c:v>
                </c:pt>
                <c:pt idx="2">
                  <c:v>37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Illustrative mid-sized law firm pilot</c:v>
                </c:pt>
              </c:strCache>
            </c:strRef>
          </c:tx>
          <c:spPr>
            <a:solidFill>
              <a:srgbClr val="CBA56B"/>
            </a:solidFill>
            <a:ln w="38100" cap="flat">
              <a:solidFill>
                <a:srgbClr val="CBA56B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CBA56B"/>
              </a:solidFill>
              <a:ln w="9525" cap="flat">
                <a:solidFill>
                  <a:srgbClr val="CBA56B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37</c:v>
                </c:pt>
                <c:pt idx="1">
                  <c:v>45</c:v>
                </c:pt>
                <c:pt idx="2">
                  <c:v>54</c:v>
                </c:pt>
                <c:pt idx="3">
                  <c:v>64</c:v>
                </c:pt>
                <c:pt idx="4">
                  <c:v>73</c:v>
                </c:pt>
                <c:pt idx="5">
                  <c:v>81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BD2D2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BD2D2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>
              <a:solidFill>
                <a:srgbClr val="CBD2D2"/>
              </a:solidFill>
              <a:latin typeface="Aptos"/>
              <a:cs typeface="Aptos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29400" y="502920"/>
            <a:ext cx="4983480" cy="544068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Prospect variant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40080" y="1005840"/>
            <a:ext cx="5577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Agentic workflow automation for legal service operations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640080" y="2148840"/>
            <a:ext cx="5394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Controlled workflows for intake, document triage, chronology building, internal knowledge retrieval, matter support, and service consistency.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21792" y="3090672"/>
            <a:ext cx="5440680" cy="1188720"/>
          </a:xfrm>
          <a:prstGeom prst="roundRect">
            <a:avLst>
              <a:gd name="adj" fmla="val 9231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68680" y="3355848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Audience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868680" y="3630168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Managing partners, COOs, practice operations leaders, and legal ops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40080" y="4663440"/>
            <a:ext cx="5486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1E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teams do not need reckless autonomy. They need controlled workflows that reduce coordination drag, improve process consistency, and preserve attorney judgment where it matters.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64008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4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8638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Privilege aware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78638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design principle</a:t>
            </a:r>
            <a:endParaRPr lang="en-US" sz="700" dirty="0"/>
          </a:p>
        </p:txBody>
      </p:sp>
      <p:sp>
        <p:nvSpPr>
          <p:cNvPr id="16" name="Shape 13"/>
          <p:cNvSpPr/>
          <p:nvPr/>
        </p:nvSpPr>
        <p:spPr>
          <a:xfrm>
            <a:off x="251460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4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66090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Matter support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266090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lens</a:t>
            </a:r>
            <a:endParaRPr lang="en-US" sz="700" dirty="0"/>
          </a:p>
        </p:txBody>
      </p:sp>
      <p:sp>
        <p:nvSpPr>
          <p:cNvPr id="19" name="Shape 16"/>
          <p:cNvSpPr/>
          <p:nvPr/>
        </p:nvSpPr>
        <p:spPr>
          <a:xfrm>
            <a:off x="438912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4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53542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Judgment preserved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53542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point</a:t>
            </a:r>
            <a:endParaRPr lang="en-US" sz="700" dirty="0"/>
          </a:p>
        </p:txBody>
      </p:sp>
      <p:sp>
        <p:nvSpPr>
          <p:cNvPr id="22" name="Shape 19"/>
          <p:cNvSpPr/>
          <p:nvPr/>
        </p:nvSpPr>
        <p:spPr>
          <a:xfrm>
            <a:off x="6903720" y="5559552"/>
            <a:ext cx="4297680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4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132320" y="5696712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Illustrative mid-sized law firm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7132320" y="5916168"/>
            <a:ext cx="38404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named prospect variant</a:t>
            </a:r>
            <a:endParaRPr lang="en-US" sz="700" dirty="0"/>
          </a:p>
        </p:txBody>
      </p:sp>
      <p:sp>
        <p:nvSpPr>
          <p:cNvPr id="25" name="Shape 2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Where the pressure lives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operational load becomes expensive long before it looks dramatic on a dashboard.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658368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9536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859536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Non-billable coordination load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59536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Intake, matter setup, chronology support, document routing, and recurring client updates create a large process burden around the actual legal work.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596896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98064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798064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Fragmented information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98064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Matter context lives across email, DMS systems, PDFs, notes, precedent collections, and administrative workflows.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35424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36592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736592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Uneven service depth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36592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Lower-priority but still meaningful process work gets deferred because teams cannot maintain the same follow-through across everything.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858000" y="1810512"/>
            <a:ext cx="4663440" cy="3886200"/>
          </a:xfrm>
          <a:prstGeom prst="roundRect">
            <a:avLst>
              <a:gd name="adj" fmla="val 2824"/>
            </a:avLst>
          </a:prstGeom>
          <a:solidFill>
            <a:srgbClr val="202934">
              <a:alpha val="10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0" y="201168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legal-ops drag by process</a:t>
            </a:r>
            <a:endParaRPr lang="en-US" sz="800" dirty="0"/>
          </a:p>
        </p:txBody>
      </p:sp>
      <p:graphicFrame>
        <p:nvGraphicFramePr>
          <p:cNvPr id="21" name="Chart 0" descr=""/>
          <p:cNvGraphicFramePr/>
          <p:nvPr/>
        </p:nvGraphicFramePr>
        <p:xfrm>
          <a:off x="7086600" y="2331720"/>
          <a:ext cx="402336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2" name="Shape 19"/>
          <p:cNvSpPr/>
          <p:nvPr/>
        </p:nvSpPr>
        <p:spPr>
          <a:xfrm>
            <a:off x="7086600" y="5230368"/>
            <a:ext cx="3977640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315200" y="543153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Mid-sized firm balancing client responsiveness, matter support, and document-heavy process work across several practices.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architecture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Observe. Reason. Execute. Escalate.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practical operating loop for human-controlled agentic workflows.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7724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4183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4183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94183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4183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Watch inboxes, forms, documents, and workflow events where the operational burden already lives.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044952" y="3236976"/>
            <a:ext cx="329184" cy="329184"/>
          </a:xfrm>
          <a:prstGeom prst="chevron">
            <a:avLst/>
          </a:prstGeom>
          <a:solidFill>
            <a:srgbClr val="8DA3A8">
              <a:alpha val="85000"/>
            </a:srgbClr>
          </a:solidFill>
          <a:ln w="12700">
            <a:solidFill>
              <a:srgbClr val="8DA3A8">
                <a:alpha val="8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56616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73075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3075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73075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Reason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73075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Pull context, compare against rules, and decide what is routine versus what truly deserves human review.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833872" y="3236976"/>
            <a:ext cx="329184" cy="329184"/>
          </a:xfrm>
          <a:prstGeom prst="chevron">
            <a:avLst/>
          </a:prstGeom>
          <a:solidFill>
            <a:srgbClr val="8DA3A8">
              <a:alpha val="85000"/>
            </a:srgbClr>
          </a:solidFill>
          <a:ln w="12700">
            <a:solidFill>
              <a:srgbClr val="8DA3A8">
                <a:alpha val="8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5508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51967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1967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51967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51967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Draft the response, assemble the case file, update the system, or trigger the approved next step.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8622792" y="3236976"/>
            <a:ext cx="329184" cy="329184"/>
          </a:xfrm>
          <a:prstGeom prst="chevron">
            <a:avLst/>
          </a:prstGeom>
          <a:solidFill>
            <a:srgbClr val="8DA3A8">
              <a:alpha val="85000"/>
            </a:srgbClr>
          </a:solidFill>
          <a:ln w="12700">
            <a:solidFill>
              <a:srgbClr val="8DA3A8">
                <a:alpha val="8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14400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30859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30859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930859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Escalate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30859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Route ambiguity, risk, or judgment-intensive moments to a person with the context already prepared.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named prospect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Where we'd start at Illustrative mid-sized law firm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Mid-sized firm balancing client responsiveness, matter support, and document-heavy process work across several practices.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86600" y="1417320"/>
            <a:ext cx="4160520" cy="452628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13232" y="1920240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932688" y="2066544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932688" y="2267712"/>
            <a:ext cx="4617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Improve intake and matter qualification flow for client-service teams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713232" y="2944368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932688" y="3090672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932688" y="3291840"/>
            <a:ext cx="4617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Reduce manual chronology assembly in document-heavy matters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13232" y="3968496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32688" y="4114800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32688" y="4315968"/>
            <a:ext cx="4617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Strengthen administrative QA without adding another review layer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changes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payoff is broader coverage with cleaner human effort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move more work, surface better exceptions, and make operators more effective rather than more buried.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13232" y="2011680"/>
            <a:ext cx="4663440" cy="3154680"/>
          </a:xfrm>
          <a:prstGeom prst="roundRect">
            <a:avLst>
              <a:gd name="adj" fmla="val 3478"/>
            </a:avLst>
          </a:prstGeom>
          <a:solidFill>
            <a:srgbClr val="202934">
              <a:alpha val="11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2240280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service coverage during pilot ramp</a:t>
            </a:r>
            <a:endParaRPr lang="en-US" sz="80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914400" y="2606040"/>
          <a:ext cx="4160520" cy="2148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Shape 8"/>
          <p:cNvSpPr/>
          <p:nvPr/>
        </p:nvSpPr>
        <p:spPr>
          <a:xfrm>
            <a:off x="5742432" y="2011680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016752" y="2176272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Faster matter readiness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016752" y="2404872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People spend less time assembling the file and more time applying the judgment only they can provide.</a:t>
            </a:r>
            <a:endParaRPr lang="en-US" sz="860" dirty="0"/>
          </a:p>
        </p:txBody>
      </p:sp>
      <p:sp>
        <p:nvSpPr>
          <p:cNvPr id="14" name="Shape 11"/>
          <p:cNvSpPr/>
          <p:nvPr/>
        </p:nvSpPr>
        <p:spPr>
          <a:xfrm>
            <a:off x="5742432" y="3044952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016752" y="3209544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Stronger service consistency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016752" y="3438144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Client-facing process work becomes more dependable because the workflow reaches items that would otherwise wait too long.</a:t>
            </a:r>
            <a:endParaRPr lang="en-US" sz="860" dirty="0"/>
          </a:p>
        </p:txBody>
      </p:sp>
      <p:sp>
        <p:nvSpPr>
          <p:cNvPr id="17" name="Shape 14"/>
          <p:cNvSpPr/>
          <p:nvPr/>
        </p:nvSpPr>
        <p:spPr>
          <a:xfrm>
            <a:off x="5742432" y="4078224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6016752" y="4242816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Controlled adoption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6016752" y="4471416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Sensitive, privileged, strategic, or ambiguous moments go to humans with context already assembled.</a:t>
            </a:r>
            <a:endParaRPr lang="en-US" sz="860" dirty="0"/>
          </a:p>
        </p:txBody>
      </p:sp>
      <p:sp>
        <p:nvSpPr>
          <p:cNvPr id="20" name="Shape 17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posture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Automation becomes credible when governance is built into the workflow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be easier to trust because approvals, logs, retries, and exception paths are explicit.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49440" y="1554480"/>
            <a:ext cx="4206240" cy="438912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31520" y="201168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932688" y="2194560"/>
            <a:ext cx="256032" cy="256032"/>
          </a:xfrm>
          <a:prstGeom prst="ellipse">
            <a:avLst/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298448" y="217627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Human review for legal judgment and sensitive communications</a:t>
            </a:r>
            <a:endParaRPr lang="en-US" sz="920" dirty="0"/>
          </a:p>
        </p:txBody>
      </p:sp>
      <p:sp>
        <p:nvSpPr>
          <p:cNvPr id="12" name="Shape 9"/>
          <p:cNvSpPr/>
          <p:nvPr/>
        </p:nvSpPr>
        <p:spPr>
          <a:xfrm>
            <a:off x="731520" y="288036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932688" y="3063240"/>
            <a:ext cx="256032" cy="256032"/>
          </a:xfrm>
          <a:prstGeom prst="ellipse">
            <a:avLst/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298448" y="304495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Permission-aware retrieval and matter boundaries</a:t>
            </a:r>
            <a:endParaRPr lang="en-US" sz="920" dirty="0"/>
          </a:p>
        </p:txBody>
      </p:sp>
      <p:sp>
        <p:nvSpPr>
          <p:cNvPr id="15" name="Shape 12"/>
          <p:cNvSpPr/>
          <p:nvPr/>
        </p:nvSpPr>
        <p:spPr>
          <a:xfrm>
            <a:off x="731520" y="374904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932688" y="3931920"/>
            <a:ext cx="256032" cy="256032"/>
          </a:xfrm>
          <a:prstGeom prst="ellipse">
            <a:avLst/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298448" y="391363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Run logs, exception queues, and auditable workflow traces</a:t>
            </a:r>
            <a:endParaRPr lang="en-US" sz="920" dirty="0"/>
          </a:p>
        </p:txBody>
      </p:sp>
      <p:sp>
        <p:nvSpPr>
          <p:cNvPr id="18" name="Shape 15"/>
          <p:cNvSpPr/>
          <p:nvPr/>
        </p:nvSpPr>
        <p:spPr>
          <a:xfrm>
            <a:off x="731520" y="461772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932688" y="4800600"/>
            <a:ext cx="256032" cy="256032"/>
          </a:xfrm>
          <a:prstGeom prst="ellipse">
            <a:avLst/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1298448" y="478231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design centered on process support rather than broad autonomy</a:t>
            </a:r>
            <a:endParaRPr lang="en-US" sz="920" dirty="0"/>
          </a:p>
        </p:txBody>
      </p:sp>
      <p:sp>
        <p:nvSpPr>
          <p:cNvPr id="21" name="Shape 18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Rollout path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Start with one workflow, prove value, then expand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82296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5156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5156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Choose the highest-friction support workflow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5156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with intake, matter support, document handling, or another operational burden that is visible and recurring.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096512" y="3511296"/>
            <a:ext cx="310896" cy="310896"/>
          </a:xfrm>
          <a:prstGeom prst="chevron">
            <a:avLst/>
          </a:prstGeom>
          <a:solidFill>
            <a:srgbClr val="8DA3A8">
              <a:alpha val="80000"/>
            </a:srgbClr>
          </a:solidFill>
          <a:ln w="12700">
            <a:solidFill>
              <a:srgbClr val="8DA3A8">
                <a:alpha val="8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2628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5488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Pilot with explicit boundaries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Define the review points, access constraints, and privilege-sensitive escalation paths before automating any step.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799832" y="3511296"/>
            <a:ext cx="310896" cy="310896"/>
          </a:xfrm>
          <a:prstGeom prst="chevron">
            <a:avLst/>
          </a:prstGeom>
          <a:solidFill>
            <a:srgbClr val="8DA3A8">
              <a:alpha val="80000"/>
            </a:srgbClr>
          </a:solidFill>
          <a:ln w="12700">
            <a:solidFill>
              <a:srgbClr val="8DA3A8">
                <a:alpha val="8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2960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5820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45820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Extend where the firm earns confidence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45820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Expand into adjacent practice-support or administrative workflows after the initial operating pattern proves itself.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583680" y="685800"/>
            <a:ext cx="4846320" cy="53035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58368" y="1170432"/>
            <a:ext cx="5532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opportunity in legal services is not to replace legal judgment. It is to remove operational drag around it so the firm can deliver more consistent service with stronger control.</a:t>
            </a:r>
            <a:endParaRPr lang="en-US" sz="2400" dirty="0"/>
          </a:p>
        </p:txBody>
      </p:sp>
      <p:sp>
        <p:nvSpPr>
          <p:cNvPr id="8" name="Shape 5"/>
          <p:cNvSpPr/>
          <p:nvPr/>
        </p:nvSpPr>
        <p:spPr>
          <a:xfrm>
            <a:off x="658368" y="2880360"/>
            <a:ext cx="5394960" cy="1325880"/>
          </a:xfrm>
          <a:prstGeom prst="roundRect">
            <a:avLst>
              <a:gd name="adj" fmla="val 8276"/>
            </a:avLst>
          </a:prstGeom>
          <a:solidFill>
            <a:srgbClr val="202934">
              <a:alpha val="14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3127248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Recommended next step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96112" y="3410712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6F1E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the diagnostic with Illustrative mid-sized law firm around the workflow creating the most visible backlog, document drag, or service inconsistency.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58368" y="491947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Sovereign Action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" y="5257800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Agentic process automation for middle-market teams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58368" y="5669280"/>
            <a:ext cx="5394960" cy="566928"/>
          </a:xfrm>
          <a:prstGeom prst="roundRect">
            <a:avLst>
              <a:gd name="adj" fmla="val 19355"/>
            </a:avLst>
          </a:prstGeom>
          <a:solidFill>
            <a:srgbClr val="202934">
              <a:alpha val="14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77824" y="5843016"/>
            <a:ext cx="47548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Book the diagnostic: hello@sovereign-action.com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Sovereign Action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Services | Illustrative mid-sized law firm</dc:title>
  <dc:subject>Legal Services prospect variant</dc:subject>
  <dc:creator>OpenAI Codex for Sovereign Action</dc:creator>
  <cp:lastModifiedBy>OpenAI Codex for Sovereign Action</cp:lastModifiedBy>
  <cp:revision>1</cp:revision>
  <dcterms:created xsi:type="dcterms:W3CDTF">2026-04-17T20:50:35Z</dcterms:created>
  <dcterms:modified xsi:type="dcterms:W3CDTF">2026-04-17T20:50:35Z</dcterms:modified>
</cp:coreProperties>
</file>