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Illustrative property management firm focus</c:v>
                </c:pt>
              </c:strCache>
            </c:strRef>
          </c:tx>
          <c:spPr>
            <a:solidFill>
              <a:srgbClr val="D9A35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Resident requests</c:v>
                  </c:pt>
                  <c:pt idx="1">
                    <c:v>Vendor follow-up</c:v>
                  </c:pt>
                  <c:pt idx="2">
                    <c:v>Inspection docs</c:v>
                  </c:pt>
                  <c:pt idx="3">
                    <c:v>Lease packets</c:v>
                  </c:pt>
                  <c:pt idx="4">
                    <c:v>Owner reporting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</c:v>
                </c:pt>
                <c:pt idx="1">
                  <c:v>58</c:v>
                </c:pt>
                <c:pt idx="2">
                  <c:v>49</c:v>
                </c:pt>
                <c:pt idx="3">
                  <c:v>54</c:v>
                </c:pt>
                <c:pt idx="4">
                  <c:v>44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6AA79A"/>
            </a:solidFill>
            <a:ln w="38100" cap="flat">
              <a:solidFill>
                <a:srgbClr val="6AA7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6AA79A"/>
              </a:solidFill>
              <a:ln w="9525" cap="flat">
                <a:solidFill>
                  <a:srgbClr val="6AA7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34</c:v>
                </c:pt>
                <c:pt idx="1">
                  <c:v>35</c:v>
                </c:pt>
                <c:pt idx="2">
                  <c:v>35</c:v>
                </c:pt>
                <c:pt idx="3">
                  <c:v>36</c:v>
                </c:pt>
                <c:pt idx="4">
                  <c:v>35</c:v>
                </c:pt>
                <c:pt idx="5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Illustrative property management firm pilot</c:v>
                </c:pt>
              </c:strCache>
            </c:strRef>
          </c:tx>
          <c:spPr>
            <a:solidFill>
              <a:srgbClr val="D9A35E"/>
            </a:solidFill>
            <a:ln w="38100" cap="flat">
              <a:solidFill>
                <a:srgbClr val="D9A35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9A35E"/>
              </a:solidFill>
              <a:ln w="9525" cap="flat">
                <a:solidFill>
                  <a:srgbClr val="D9A35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35</c:v>
                </c:pt>
                <c:pt idx="1">
                  <c:v>43</c:v>
                </c:pt>
                <c:pt idx="2">
                  <c:v>52</c:v>
                </c:pt>
                <c:pt idx="3">
                  <c:v>61</c:v>
                </c:pt>
                <c:pt idx="4">
                  <c:v>71</c:v>
                </c:pt>
                <c:pt idx="5">
                  <c:v>79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DD5D7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Prospect variant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operations for property and real estate service teams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Premium workflow design for service requests, vendor coordination, work-order support, documentation, and portfolio reporting.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Owners, COOs, property managers, brokerage operations leaders, and client service teams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 are operationally fragmented by default. Agentic workflows turn scattered communication, documents, and follow-up into a more controlled service system.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Fragmented by default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reality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Service and coordination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Portfolio ready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scales across assets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6903720" y="5559552"/>
            <a:ext cx="4297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0" y="5696712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Illustrative property management firm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7132320" y="5916168"/>
            <a:ext cx="3840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 variant</a:t>
            </a:r>
            <a:endParaRPr lang="en-US" sz="70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Communication spread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Requests and updates live across email, attachments, vendor threads, resident notes, transaction records, and internal systems.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Documentation chase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Inspection records, lease materials, work-order evidence, and supporting files often need assembly before a decision can move.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Follow-through inconsistency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Teams know the service standard they want, but fragmented work makes it difficult to maintain evenly across every property or client thread.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1A2430">
              <a:alpha val="10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coordination burden by workflow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7086600" y="5230368"/>
            <a:ext cx="397764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315200" y="5431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Property-services operator managing resident communication, vendor coordination, and recurring owner reporting across a growing portfolio.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6AA79A">
              <a:alpha val="85000"/>
            </a:srgbClr>
          </a:solidFill>
          <a:ln w="12700">
            <a:solidFill>
              <a:srgbClr val="6AA79A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6AA79A">
              <a:alpha val="85000"/>
            </a:srgbClr>
          </a:solidFill>
          <a:ln w="12700">
            <a:solidFill>
              <a:srgbClr val="6AA79A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6AA79A">
              <a:alpha val="85000"/>
            </a:srgbClr>
          </a:solidFill>
          <a:ln w="12700">
            <a:solidFill>
              <a:srgbClr val="6AA79A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we'd start at Illustrative property management firm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Property-services operator managing resident communication, vendor coordination, and recurring owner reporting across a growing portfolio.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Stabilize request handling across properties and stakeholders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932688" y="3291840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Reduce vendor follow-up drag and documentation chase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32688" y="4315968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Make owner reporting more repeatable and less personality-dependent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1A2430">
              <a:alpha val="11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portfolio-service coverage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Cleaner case handling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Operators spend less time finding the thread and more time resolving the issue that actually matters.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More dependable service rhythm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workflow keeps requests and follow-up moving even when teams are stretched across properties and stakeholders.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Better portfolio visibility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Recurring reporting stops relying on heroics and starts behaving like a repeatable operating process.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Human review for legal, financial, or relationship-sensitive decisions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Exception queues for missing documents and ambiguous cases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Run logs and workflow telemetry for service and portfolio operations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Flexible deployment across property, facilities, or transaction-support environments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Choose the most fragmented workflow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where resident requests, vendor coordination, or documentation burden is already stretching the team.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6AA79A">
              <a:alpha val="80000"/>
            </a:srgbClr>
          </a:solidFill>
          <a:ln w="12700">
            <a:solidFill>
              <a:srgbClr val="6AA79A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one service or documentation loop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 the intake, context, routing, and exception pattern in a narrow but high-value operating lane.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6AA79A">
              <a:alpha val="80000"/>
            </a:srgbClr>
          </a:solidFill>
          <a:ln w="12700">
            <a:solidFill>
              <a:srgbClr val="6AA79A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Expand across related service flows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Once stable, extend the pattern into owner reporting, transaction support, or additional property-level workflows.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 real estate services, the operational win is coherence. Agentic workflows create a system that keeps fragmented requests, documents, and follow-up from slipping apart.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Illustrative property management firm around the workflow creating the most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Estate Services | Illustrative property management firm</dc:title>
  <dc:subject>Real Estate Services prospect variant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