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5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6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Illustrative wealth advisory firm focus</c:v>
                </c:pt>
              </c:strCache>
            </c:strRef>
          </c:tx>
          <c:spPr>
            <a:solidFill>
              <a:srgbClr val="D7A55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Client triage</c:v>
                  </c:pt>
                  <c:pt idx="1">
                    <c:v>Doc handling</c:v>
                  </c:pt>
                  <c:pt idx="2">
                    <c:v>Reporting prep</c:v>
                  </c:pt>
                  <c:pt idx="3">
                    <c:v>Account ops</c:v>
                  </c:pt>
                  <c:pt idx="4">
                    <c:v>QA checks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61</c:v>
                </c:pt>
                <c:pt idx="1">
                  <c:v>67</c:v>
                </c:pt>
                <c:pt idx="2">
                  <c:v>52</c:v>
                </c:pt>
                <c:pt idx="3">
                  <c:v>48</c:v>
                </c:pt>
                <c:pt idx="4">
                  <c:v>39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87A6B8"/>
            </a:solidFill>
            <a:ln w="38100" cap="flat">
              <a:solidFill>
                <a:srgbClr val="87A6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7A6B8"/>
              </a:solidFill>
              <a:ln w="9525" cap="flat">
                <a:solidFill>
                  <a:srgbClr val="87A6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37</c:v>
                </c:pt>
                <c:pt idx="1">
                  <c:v>37</c:v>
                </c:pt>
                <c:pt idx="2">
                  <c:v>36</c:v>
                </c:pt>
                <c:pt idx="3">
                  <c:v>38</c:v>
                </c:pt>
                <c:pt idx="4">
                  <c:v>37</c:v>
                </c:pt>
                <c:pt idx="5">
                  <c:v>36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Illustrative wealth advisory firm pilot</c:v>
                </c:pt>
              </c:strCache>
            </c:strRef>
          </c:tx>
          <c:spPr>
            <a:solidFill>
              <a:srgbClr val="D7A55A"/>
            </a:solidFill>
            <a:ln w="38100" cap="flat">
              <a:solidFill>
                <a:srgbClr val="D7A55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7A55A"/>
              </a:solidFill>
              <a:ln w="9525" cap="flat">
                <a:solidFill>
                  <a:srgbClr val="D7A55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39</c:v>
                </c:pt>
                <c:pt idx="1">
                  <c:v>48</c:v>
                </c:pt>
                <c:pt idx="2">
                  <c:v>58</c:v>
                </c:pt>
                <c:pt idx="3">
                  <c:v>67</c:v>
                </c:pt>
                <c:pt idx="4">
                  <c:v>76</c:v>
                </c:pt>
                <c:pt idx="5">
                  <c:v>84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DD6DC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Prospect variant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workflow automation for financial service operations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High-trust workflow design for client servicing, document handling, account operations, recurring reporting, and controlled execution.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COOs, operations leaders, heads of client service, and compliance-adjacent teams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7F1E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 teams need better service depth, faster operational follow-through, and stronger process discipline. Agentic workflows provide that leverage when controls and human review are designed in from the start.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 trust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operating requirement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Client-service depth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Audit-ready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6903720" y="5559552"/>
            <a:ext cx="4297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0" y="5696712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Illustrative wealth advisory firm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7132320" y="5916168"/>
            <a:ext cx="3840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 variant</a:t>
            </a:r>
            <a:endParaRPr lang="en-US" sz="70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Service workload across accounts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Inboxes, forms, updates, recurring communications, operational tasks, and reporting obligations create more service load than teams can keep uniformly tight.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Documentation burden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 and operational workflows depend on forms, packets, PDFs, CRM records, spreadsheets, and notes that need assembly before useful work begins.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Process discipline under pressure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Lower-priority but important follow-through becomes uneven even if everyone knows the right service standard.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182638">
              <a:alpha val="10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operational drag by workflow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7086600" y="5230368"/>
            <a:ext cx="397764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315200" y="5431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Wealth-management operations team dealing with client-service backlog, document handling, and recurring reporting drag.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87A6B8">
              <a:alpha val="85000"/>
            </a:srgbClr>
          </a:solidFill>
          <a:ln w="12700">
            <a:solidFill>
              <a:srgbClr val="87A6B8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87A6B8">
              <a:alpha val="85000"/>
            </a:srgbClr>
          </a:solidFill>
          <a:ln w="12700">
            <a:solidFill>
              <a:srgbClr val="87A6B8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87A6B8">
              <a:alpha val="85000"/>
            </a:srgbClr>
          </a:solidFill>
          <a:ln w="12700">
            <a:solidFill>
              <a:srgbClr val="87A6B8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we'd start at Illustrative wealth advisory firm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Wealth-management operations team dealing with client-service backlog, document handling, and recurring reporting drag.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Increase consistency of client-service follow-through across the book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932688" y="3291840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Reduce manual case assembly on documentation and account operations work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32688" y="4315968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Make recurring reporting and update prep more systematic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182638">
              <a:alpha val="11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service coverage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More complete servicing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Teams maintain better follow-through across more accounts because the workflow handles the repetitive process burden first.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Higher-quality escalation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Sensitive items arrive to human operators with the relevant context, supporting materials, and prior history already assembled.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Trustworthy automation posture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operating model emphasizes logs, approvals, exception handling, and measurable discipline rather than black-box autonomy.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Human review for client-sensitive, regulated, or discretionary actions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Approval gates, run logs, and exception-first operational design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Workflow-specific measurement around backlog, quality, and coverage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architecture built for middle-market teams rather than enterprise bureaucracy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Find the workflow where service or reporting drag is visible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with the operational process already consuming leadership attention or creating uneven follow-through.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87A6B8">
              <a:alpha val="80000"/>
            </a:srgbClr>
          </a:solidFill>
          <a:ln w="12700">
            <a:solidFill>
              <a:srgbClr val="87A6B8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with explicit control points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 a narrow workflow where review, approval, and escalation are designed in from the outset.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87A6B8">
              <a:alpha val="80000"/>
            </a:srgbClr>
          </a:solidFill>
          <a:ln w="12700">
            <a:solidFill>
              <a:srgbClr val="87A6B8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Expand carefully into adjacent operations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Extend the operating layer into related service, reporting, or documentation workflows after the first lane proves itself.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 financial services, the point is not to remove humans from the process. It is to give them a cleaner, faster, and more thorough operating system around the work they still own.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7F1E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Illustrative wealth advisory firm around the workflow creating the most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Services | Illustrative wealth advisory firm</dc:title>
  <dc:subject>Financial Services prospect variant</dc:subject>
  <dc:creator>OpenAI Codex for Sovereign Action</dc:creator>
  <cp:lastModifiedBy>OpenAI Codex for Sovereign Action</cp:lastModifiedBy>
  <cp:revision>1</cp:revision>
  <dcterms:created xsi:type="dcterms:W3CDTF">2026-04-17T20:50:35Z</dcterms:created>
  <dcterms:modified xsi:type="dcterms:W3CDTF">2026-04-17T20:50:35Z</dcterms:modified>
</cp:coreProperties>
</file>