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9.xml" ContentType="application/vnd.openxmlformats-officedocument.drawingml.chart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10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charts/_rels/chart10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9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Manual baseline</c:v>
                </c:pt>
              </c:strCache>
            </c:strRef>
          </c:tx>
          <c:spPr>
            <a:solidFill>
              <a:srgbClr val="6AA79A"/>
            </a:solidFill>
            <a:ln w="38100" cap="flat">
              <a:solidFill>
                <a:srgbClr val="6AA79A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6AA79A"/>
              </a:solidFill>
              <a:ln w="9525" cap="flat">
                <a:solidFill>
                  <a:srgbClr val="6AA79A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Week 1</c:v>
                  </c:pt>
                  <c:pt idx="1">
                    <c:v>Week 2</c:v>
                  </c:pt>
                  <c:pt idx="2">
                    <c:v>Week 3</c:v>
                  </c:pt>
                  <c:pt idx="3">
                    <c:v>Week 4</c:v>
                  </c:pt>
                  <c:pt idx="4">
                    <c:v>Week 5</c:v>
                  </c:pt>
                  <c:pt idx="5">
                    <c:v>Week 6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34</c:v>
                </c:pt>
                <c:pt idx="1">
                  <c:v>35</c:v>
                </c:pt>
                <c:pt idx="2">
                  <c:v>35</c:v>
                </c:pt>
                <c:pt idx="3">
                  <c:v>36</c:v>
                </c:pt>
                <c:pt idx="4">
                  <c:v>35</c:v>
                </c:pt>
                <c:pt idx="5">
                  <c:v>35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Agentic workflow pilot</c:v>
                </c:pt>
              </c:strCache>
            </c:strRef>
          </c:tx>
          <c:spPr>
            <a:solidFill>
              <a:srgbClr val="D9A35E"/>
            </a:solidFill>
            <a:ln w="38100" cap="flat">
              <a:solidFill>
                <a:srgbClr val="D9A35E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D9A35E"/>
              </a:solidFill>
              <a:ln w="9525" cap="flat">
                <a:solidFill>
                  <a:srgbClr val="D9A35E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Week 1</c:v>
                  </c:pt>
                  <c:pt idx="1">
                    <c:v>Week 2</c:v>
                  </c:pt>
                  <c:pt idx="2">
                    <c:v>Week 3</c:v>
                  </c:pt>
                  <c:pt idx="3">
                    <c:v>Week 4</c:v>
                  </c:pt>
                  <c:pt idx="4">
                    <c:v>Week 5</c:v>
                  </c:pt>
                  <c:pt idx="5">
                    <c:v>Week 6</c:v>
                  </c:pt>
                </c:lvl>
              </c:multiLvlStrCache>
            </c:multiLvl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34</c:v>
                </c:pt>
                <c:pt idx="1">
                  <c:v>41</c:v>
                </c:pt>
                <c:pt idx="2">
                  <c:v>50</c:v>
                </c:pt>
                <c:pt idx="3">
                  <c:v>60</c:v>
                </c:pt>
                <c:pt idx="4">
                  <c:v>69</c:v>
                </c:pt>
                <c:pt idx="5">
                  <c:v>77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CDD5D7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CDD5D7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>
              <a:solidFill>
                <a:srgbClr val="CDD5D7"/>
              </a:solidFill>
              <a:latin typeface="Aptos"/>
              <a:cs typeface="Aptos"/>
      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Real Estate Services</c:v>
                </c:pt>
              </c:strCache>
            </c:strRef>
          </c:tx>
          <c:spPr>
            <a:solidFill>
              <a:srgbClr val="D9A35E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Sheet1!$A$2:$A$6</c:f>
              <c:multiLvlStrCache>
                <c:ptCount val="5"/>
                <c:lvl>
                  <c:pt idx="0">
                    <c:v>Resident requests</c:v>
                  </c:pt>
                  <c:pt idx="1">
                    <c:v>Vendor follow-up</c:v>
                  </c:pt>
                  <c:pt idx="2">
                    <c:v>Inspection docs</c:v>
                  </c:pt>
                  <c:pt idx="3">
                    <c:v>Lease packets</c:v>
                  </c:pt>
                  <c:pt idx="4">
                    <c:v>Owner reporting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66</c:v>
                </c:pt>
                <c:pt idx="1">
                  <c:v>58</c:v>
                </c:pt>
                <c:pt idx="2">
                  <c:v>49</c:v>
                </c:pt>
                <c:pt idx="3">
                  <c:v>54</c:v>
                </c:pt>
                <c:pt idx="4">
                  <c:v>44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CDD5D7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0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CDD5D7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9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0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sv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016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1E"/>
          </a:solidFill>
          <a:ln w="12700">
            <a:solidFill>
              <a:srgbClr val="1016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Real Estate Services</a:t>
            </a:r>
            <a:endParaRPr lang="en-US" sz="8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629400" y="502920"/>
            <a:ext cx="4983480" cy="544068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02F3D">
              <a:alpha val="82000"/>
            </a:srgbClr>
          </a:solidFill>
          <a:ln w="12700">
            <a:solidFill>
              <a:srgbClr val="D9A35E">
                <a:alpha val="55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Vertical deck</a:t>
            </a:r>
            <a:endParaRPr lang="en-US" sz="800" dirty="0"/>
          </a:p>
        </p:txBody>
      </p:sp>
      <p:sp>
        <p:nvSpPr>
          <p:cNvPr id="7" name="Text 4"/>
          <p:cNvSpPr/>
          <p:nvPr/>
        </p:nvSpPr>
        <p:spPr>
          <a:xfrm>
            <a:off x="640080" y="1005840"/>
            <a:ext cx="5577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Agentic operations for property and real estate service teams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640080" y="2148840"/>
            <a:ext cx="5394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Premium workflow design for service requests, vendor coordination, work-order support, documentation, and portfolio reporting.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621792" y="3090672"/>
            <a:ext cx="5440680" cy="1188720"/>
          </a:xfrm>
          <a:prstGeom prst="roundRect">
            <a:avLst>
              <a:gd name="adj" fmla="val 9231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868680" y="3355848"/>
            <a:ext cx="10058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Audience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868680" y="3630168"/>
            <a:ext cx="4663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Owners, COOs, property managers, brokerage operations leaders, and client service teams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640080" y="4663440"/>
            <a:ext cx="54864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8F3E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Real estate services are operationally fragmented by default. Agentic workflows turn scattered communication, documents, and follow-up into a more controlled service system.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640080" y="5559552"/>
            <a:ext cx="1673352" cy="658368"/>
          </a:xfrm>
          <a:prstGeom prst="roundRect">
            <a:avLst>
              <a:gd name="adj" fmla="val 16667"/>
            </a:avLst>
          </a:prstGeom>
          <a:solidFill>
            <a:srgbClr val="1A2430">
              <a:alpha val="14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86384" y="5687568"/>
            <a:ext cx="138988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Fragmented by default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786384" y="5925312"/>
            <a:ext cx="138988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operating reality</a:t>
            </a:r>
            <a:endParaRPr lang="en-US" sz="700" dirty="0"/>
          </a:p>
        </p:txBody>
      </p:sp>
      <p:sp>
        <p:nvSpPr>
          <p:cNvPr id="16" name="Shape 13"/>
          <p:cNvSpPr/>
          <p:nvPr/>
        </p:nvSpPr>
        <p:spPr>
          <a:xfrm>
            <a:off x="2514600" y="5559552"/>
            <a:ext cx="1673352" cy="658368"/>
          </a:xfrm>
          <a:prstGeom prst="roundRect">
            <a:avLst>
              <a:gd name="adj" fmla="val 16667"/>
            </a:avLst>
          </a:prstGeom>
          <a:solidFill>
            <a:srgbClr val="1A2430">
              <a:alpha val="14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2660904" y="5687568"/>
            <a:ext cx="138988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Service and coordination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2660904" y="5925312"/>
            <a:ext cx="138988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workflow lens</a:t>
            </a:r>
            <a:endParaRPr lang="en-US" sz="700" dirty="0"/>
          </a:p>
        </p:txBody>
      </p:sp>
      <p:sp>
        <p:nvSpPr>
          <p:cNvPr id="19" name="Shape 16"/>
          <p:cNvSpPr/>
          <p:nvPr/>
        </p:nvSpPr>
        <p:spPr>
          <a:xfrm>
            <a:off x="4389120" y="5559552"/>
            <a:ext cx="1673352" cy="658368"/>
          </a:xfrm>
          <a:prstGeom prst="roundRect">
            <a:avLst>
              <a:gd name="adj" fmla="val 16667"/>
            </a:avLst>
          </a:prstGeom>
          <a:solidFill>
            <a:srgbClr val="1A2430">
              <a:alpha val="14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535424" y="5687568"/>
            <a:ext cx="1389888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Portfolio ready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4535424" y="5925312"/>
            <a:ext cx="1389888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scales across assets</a:t>
            </a:r>
            <a:endParaRPr lang="en-US" sz="700" dirty="0"/>
          </a:p>
        </p:txBody>
      </p:sp>
      <p:sp>
        <p:nvSpPr>
          <p:cNvPr id="22" name="Shape 19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02F3D">
                <a:alpha val="80000"/>
              </a:srgbClr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4" name="Text 21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1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016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1E"/>
          </a:solidFill>
          <a:ln w="12700">
            <a:solidFill>
              <a:srgbClr val="1016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Real Estate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02F3D">
              <a:alpha val="82000"/>
            </a:srgbClr>
          </a:solidFill>
          <a:ln w="12700">
            <a:solidFill>
              <a:srgbClr val="D9A35E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Where the pressure lives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operational load becomes expensive long before it looks dramatic on a dashboard.</a:t>
            </a:r>
            <a:endParaRPr lang="en-US" sz="2500" dirty="0"/>
          </a:p>
        </p:txBody>
      </p:sp>
      <p:sp>
        <p:nvSpPr>
          <p:cNvPr id="7" name="Shape 5"/>
          <p:cNvSpPr/>
          <p:nvPr/>
        </p:nvSpPr>
        <p:spPr>
          <a:xfrm>
            <a:off x="658368" y="1883664"/>
            <a:ext cx="1783080" cy="1865376"/>
          </a:xfrm>
          <a:prstGeom prst="roundRect">
            <a:avLst>
              <a:gd name="adj" fmla="val 6154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9536" y="2029968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859536" y="2267712"/>
            <a:ext cx="14447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Communication spread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59536" y="2816352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Requests and updates live across email, attachments, vendor threads, resident notes, transaction records, and internal systems.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596896" y="1883664"/>
            <a:ext cx="1783080" cy="1865376"/>
          </a:xfrm>
          <a:prstGeom prst="roundRect">
            <a:avLst>
              <a:gd name="adj" fmla="val 6154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98064" y="2029968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2798064" y="2267712"/>
            <a:ext cx="14447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Documentation chase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2798064" y="2816352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Inspection records, lease materials, work-order evidence, and supporting files often need assembly before a decision can move.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535424" y="1883664"/>
            <a:ext cx="1783080" cy="1865376"/>
          </a:xfrm>
          <a:prstGeom prst="roundRect">
            <a:avLst>
              <a:gd name="adj" fmla="val 6154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36592" y="2029968"/>
            <a:ext cx="292608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736592" y="2267712"/>
            <a:ext cx="14447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Follow-through inconsistency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736592" y="2816352"/>
            <a:ext cx="146304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Teams know the service standard they want, but fragmented work makes it difficult to maintain evenly across every property or client thread.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6858000" y="1810512"/>
            <a:ext cx="4663440" cy="3886200"/>
          </a:xfrm>
          <a:prstGeom prst="roundRect">
            <a:avLst>
              <a:gd name="adj" fmla="val 2824"/>
            </a:avLst>
          </a:prstGeom>
          <a:solidFill>
            <a:srgbClr val="1A2430">
              <a:alpha val="10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132320" y="201168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Illustrative coordination burden by workflow</a:t>
            </a:r>
            <a:endParaRPr lang="en-US" sz="800" dirty="0"/>
          </a:p>
        </p:txBody>
      </p:sp>
      <p:graphicFrame>
        <p:nvGraphicFramePr>
          <p:cNvPr id="21" name="Chart 0" descr=""/>
          <p:cNvGraphicFramePr/>
          <p:nvPr/>
        </p:nvGraphicFramePr>
        <p:xfrm>
          <a:off x="7086600" y="2331720"/>
          <a:ext cx="4023360" cy="2743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22" name="Shape 19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02F3D">
                <a:alpha val="80000"/>
              </a:srgbClr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4" name="Text 21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2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016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1E"/>
          </a:solidFill>
          <a:ln w="12700">
            <a:solidFill>
              <a:srgbClr val="1016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Real Estate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02F3D">
              <a:alpha val="82000"/>
            </a:srgbClr>
          </a:solidFill>
          <a:ln w="12700">
            <a:solidFill>
              <a:srgbClr val="D9A35E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Workflow architecture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Observe. Reason. Execute. Escalate.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practical operating loop for human-controlled agentic workflows.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77240" y="2331720"/>
            <a:ext cx="2240280" cy="2331720"/>
          </a:xfrm>
          <a:prstGeom prst="roundRect">
            <a:avLst>
              <a:gd name="adj" fmla="val 4898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941832" y="2542032"/>
            <a:ext cx="512064" cy="347472"/>
          </a:xfrm>
          <a:prstGeom prst="roundRect">
            <a:avLst>
              <a:gd name="adj" fmla="val 21053"/>
            </a:avLst>
          </a:prstGeom>
          <a:solidFill>
            <a:srgbClr val="D9A35E"/>
          </a:solidFill>
          <a:ln w="12700">
            <a:solidFill>
              <a:srgbClr val="D9A35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41832" y="2633472"/>
            <a:ext cx="51206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0161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941832" y="304495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Observe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41832" y="3493008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Watch inboxes, forms, documents, and workflow events where the operational burden already lives.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044952" y="3236976"/>
            <a:ext cx="329184" cy="329184"/>
          </a:xfrm>
          <a:prstGeom prst="chevron">
            <a:avLst/>
          </a:prstGeom>
          <a:solidFill>
            <a:srgbClr val="6AA79A">
              <a:alpha val="85000"/>
            </a:srgbClr>
          </a:solidFill>
          <a:ln w="12700">
            <a:solidFill>
              <a:srgbClr val="6AA79A">
                <a:alpha val="8500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566160" y="2331720"/>
            <a:ext cx="2240280" cy="2331720"/>
          </a:xfrm>
          <a:prstGeom prst="roundRect">
            <a:avLst>
              <a:gd name="adj" fmla="val 4898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730752" y="2542032"/>
            <a:ext cx="512064" cy="347472"/>
          </a:xfrm>
          <a:prstGeom prst="roundRect">
            <a:avLst>
              <a:gd name="adj" fmla="val 21053"/>
            </a:avLst>
          </a:prstGeom>
          <a:solidFill>
            <a:srgbClr val="D9A35E"/>
          </a:solidFill>
          <a:ln w="12700">
            <a:solidFill>
              <a:srgbClr val="D9A35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730752" y="2633472"/>
            <a:ext cx="51206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0161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3730752" y="304495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Reason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730752" y="3493008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Pull context, compare against rules, and decide what is routine versus what truly deserves human review.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5833872" y="3236976"/>
            <a:ext cx="329184" cy="329184"/>
          </a:xfrm>
          <a:prstGeom prst="chevron">
            <a:avLst/>
          </a:prstGeom>
          <a:solidFill>
            <a:srgbClr val="6AA79A">
              <a:alpha val="85000"/>
            </a:srgbClr>
          </a:solidFill>
          <a:ln w="12700">
            <a:solidFill>
              <a:srgbClr val="6AA79A">
                <a:alpha val="85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355080" y="2331720"/>
            <a:ext cx="2240280" cy="2331720"/>
          </a:xfrm>
          <a:prstGeom prst="roundRect">
            <a:avLst>
              <a:gd name="adj" fmla="val 4898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519672" y="2542032"/>
            <a:ext cx="512064" cy="347472"/>
          </a:xfrm>
          <a:prstGeom prst="roundRect">
            <a:avLst>
              <a:gd name="adj" fmla="val 21053"/>
            </a:avLst>
          </a:prstGeom>
          <a:solidFill>
            <a:srgbClr val="D9A35E"/>
          </a:solidFill>
          <a:ln w="12700">
            <a:solidFill>
              <a:srgbClr val="D9A35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519672" y="2633472"/>
            <a:ext cx="51206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0161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6519672" y="304495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Execute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6519672" y="3493008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Draft the response, assemble the case file, update the system, or trigger the approved next step.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8622792" y="3236976"/>
            <a:ext cx="329184" cy="329184"/>
          </a:xfrm>
          <a:prstGeom prst="chevron">
            <a:avLst/>
          </a:prstGeom>
          <a:solidFill>
            <a:srgbClr val="6AA79A">
              <a:alpha val="85000"/>
            </a:srgbClr>
          </a:solidFill>
          <a:ln w="12700">
            <a:solidFill>
              <a:srgbClr val="6AA79A">
                <a:alpha val="8500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9144000" y="2331720"/>
            <a:ext cx="2240280" cy="2331720"/>
          </a:xfrm>
          <a:prstGeom prst="roundRect">
            <a:avLst>
              <a:gd name="adj" fmla="val 4898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9308592" y="2542032"/>
            <a:ext cx="512064" cy="347472"/>
          </a:xfrm>
          <a:prstGeom prst="roundRect">
            <a:avLst>
              <a:gd name="adj" fmla="val 21053"/>
            </a:avLst>
          </a:prstGeom>
          <a:solidFill>
            <a:srgbClr val="D9A35E"/>
          </a:solidFill>
          <a:ln w="12700">
            <a:solidFill>
              <a:srgbClr val="D9A35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308592" y="2633472"/>
            <a:ext cx="512064" cy="1097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0161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9308592" y="304495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Escalate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9308592" y="3493008"/>
            <a:ext cx="1847088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Route ambiguity, risk, or judgment-intensive moments to a person with the context already prepared.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02F3D">
                <a:alpha val="80000"/>
              </a:srgbClr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016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1E"/>
          </a:solidFill>
          <a:ln w="12700">
            <a:solidFill>
              <a:srgbClr val="1016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Real Estate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02F3D">
              <a:alpha val="82000"/>
            </a:srgbClr>
          </a:solidFill>
          <a:ln w="12700">
            <a:solidFill>
              <a:srgbClr val="D9A35E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Priority use cases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High-value workflows for this vertical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These are the operational lanes where controlled automation tends to land first.</a:t>
            </a:r>
            <a:endParaRPr lang="en-US" sz="12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086600" y="1417320"/>
            <a:ext cx="4160520" cy="452628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713232" y="1920240"/>
            <a:ext cx="5303520" cy="841248"/>
          </a:xfrm>
          <a:prstGeom prst="roundRect">
            <a:avLst>
              <a:gd name="adj" fmla="val 13043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932688" y="2066544"/>
            <a:ext cx="1600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Service request triage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932688" y="2267712"/>
            <a:ext cx="4617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Service request triage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932688" y="2496312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Receive incoming issues, classify urgency, pull property or tenant context, and route the next step faster.</a:t>
            </a:r>
            <a:endParaRPr lang="en-US" sz="850" dirty="0"/>
          </a:p>
        </p:txBody>
      </p:sp>
      <p:sp>
        <p:nvSpPr>
          <p:cNvPr id="13" name="Shape 10"/>
          <p:cNvSpPr/>
          <p:nvPr/>
        </p:nvSpPr>
        <p:spPr>
          <a:xfrm>
            <a:off x="713232" y="2944368"/>
            <a:ext cx="5303520" cy="841248"/>
          </a:xfrm>
          <a:prstGeom prst="roundRect">
            <a:avLst>
              <a:gd name="adj" fmla="val 13043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932688" y="3090672"/>
            <a:ext cx="1600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Vendor coordination support</a:t>
            </a:r>
            <a:endParaRPr lang="en-US" sz="800" dirty="0"/>
          </a:p>
        </p:txBody>
      </p:sp>
      <p:sp>
        <p:nvSpPr>
          <p:cNvPr id="15" name="Text 12"/>
          <p:cNvSpPr/>
          <p:nvPr/>
        </p:nvSpPr>
        <p:spPr>
          <a:xfrm>
            <a:off x="932688" y="3291840"/>
            <a:ext cx="4617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Vendor coordination support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932688" y="3520440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Track missing information, organize documentation, and keep work orders or service cases moving through the queue.</a:t>
            </a:r>
            <a:endParaRPr lang="en-US" sz="850" dirty="0"/>
          </a:p>
        </p:txBody>
      </p:sp>
      <p:sp>
        <p:nvSpPr>
          <p:cNvPr id="17" name="Shape 14"/>
          <p:cNvSpPr/>
          <p:nvPr/>
        </p:nvSpPr>
        <p:spPr>
          <a:xfrm>
            <a:off x="713232" y="3968496"/>
            <a:ext cx="5303520" cy="841248"/>
          </a:xfrm>
          <a:prstGeom prst="roundRect">
            <a:avLst>
              <a:gd name="adj" fmla="val 13043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932688" y="4114800"/>
            <a:ext cx="1600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Lease and transaction packet assembly</a:t>
            </a:r>
            <a:endParaRPr lang="en-US" sz="800" dirty="0"/>
          </a:p>
        </p:txBody>
      </p:sp>
      <p:sp>
        <p:nvSpPr>
          <p:cNvPr id="19" name="Text 16"/>
          <p:cNvSpPr/>
          <p:nvPr/>
        </p:nvSpPr>
        <p:spPr>
          <a:xfrm>
            <a:off x="932688" y="4315968"/>
            <a:ext cx="4617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Lease and transaction packet assembly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932688" y="4544568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Package documents, validate completeness, and reduce the manual chase before staff need to intervene.</a:t>
            </a:r>
            <a:endParaRPr lang="en-US" sz="850" dirty="0"/>
          </a:p>
        </p:txBody>
      </p:sp>
      <p:sp>
        <p:nvSpPr>
          <p:cNvPr id="21" name="Shape 18"/>
          <p:cNvSpPr/>
          <p:nvPr/>
        </p:nvSpPr>
        <p:spPr>
          <a:xfrm>
            <a:off x="713232" y="4992624"/>
            <a:ext cx="5303520" cy="841248"/>
          </a:xfrm>
          <a:prstGeom prst="roundRect">
            <a:avLst>
              <a:gd name="adj" fmla="val 13043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932688" y="5138928"/>
            <a:ext cx="1600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Portfolio reporting</a:t>
            </a:r>
            <a:endParaRPr lang="en-US" sz="800" dirty="0"/>
          </a:p>
        </p:txBody>
      </p:sp>
      <p:sp>
        <p:nvSpPr>
          <p:cNvPr id="23" name="Text 20"/>
          <p:cNvSpPr/>
          <p:nvPr/>
        </p:nvSpPr>
        <p:spPr>
          <a:xfrm>
            <a:off x="932688" y="5340096"/>
            <a:ext cx="46177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Portfolio reporting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932688" y="556869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Assemble recurring client or owner updates with better visibility into anomalies and missing inputs.</a:t>
            </a:r>
            <a:endParaRPr lang="en-US" sz="850" dirty="0"/>
          </a:p>
        </p:txBody>
      </p:sp>
      <p:sp>
        <p:nvSpPr>
          <p:cNvPr id="25" name="Shape 22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02F3D">
                <a:alpha val="80000"/>
              </a:srgbClr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7" name="Text 24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016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1E"/>
          </a:solidFill>
          <a:ln w="12700">
            <a:solidFill>
              <a:srgbClr val="1016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Real Estate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02F3D">
              <a:alpha val="82000"/>
            </a:srgbClr>
          </a:solidFill>
          <a:ln w="12700">
            <a:solidFill>
              <a:srgbClr val="D9A35E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What changes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payoff is broader coverage with cleaner human effort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system should move more work, surface better exceptions, and make operators more effective rather than more buried.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13232" y="2011680"/>
            <a:ext cx="4663440" cy="3154680"/>
          </a:xfrm>
          <a:prstGeom prst="roundRect">
            <a:avLst>
              <a:gd name="adj" fmla="val 3478"/>
            </a:avLst>
          </a:prstGeom>
          <a:solidFill>
            <a:srgbClr val="1A2430">
              <a:alpha val="11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60120" y="2240280"/>
            <a:ext cx="25603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Illustrative portfolio-service coverage during pilot ramp</a:t>
            </a:r>
            <a:endParaRPr lang="en-US" sz="800" dirty="0"/>
          </a:p>
        </p:txBody>
      </p:sp>
      <p:graphicFrame>
        <p:nvGraphicFramePr>
          <p:cNvPr id="10" name="Chart 0" descr=""/>
          <p:cNvGraphicFramePr/>
          <p:nvPr/>
        </p:nvGraphicFramePr>
        <p:xfrm>
          <a:off x="914400" y="2606040"/>
          <a:ext cx="4160520" cy="21488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1" name="Shape 8"/>
          <p:cNvSpPr/>
          <p:nvPr/>
        </p:nvSpPr>
        <p:spPr>
          <a:xfrm>
            <a:off x="5742432" y="2011680"/>
            <a:ext cx="5486400" cy="841248"/>
          </a:xfrm>
          <a:prstGeom prst="roundRect">
            <a:avLst>
              <a:gd name="adj" fmla="val 13043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6016752" y="2176272"/>
            <a:ext cx="2926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Cleaner case handling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6016752" y="2404872"/>
            <a:ext cx="4892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Operators spend less time finding the thread and more time resolving the issue that actually matters.</a:t>
            </a:r>
            <a:endParaRPr lang="en-US" sz="860" dirty="0"/>
          </a:p>
        </p:txBody>
      </p:sp>
      <p:sp>
        <p:nvSpPr>
          <p:cNvPr id="14" name="Shape 11"/>
          <p:cNvSpPr/>
          <p:nvPr/>
        </p:nvSpPr>
        <p:spPr>
          <a:xfrm>
            <a:off x="5742432" y="3044952"/>
            <a:ext cx="5486400" cy="841248"/>
          </a:xfrm>
          <a:prstGeom prst="roundRect">
            <a:avLst>
              <a:gd name="adj" fmla="val 13043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016752" y="3209544"/>
            <a:ext cx="2926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More dependable service rhythm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6016752" y="3438144"/>
            <a:ext cx="4892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workflow keeps requests and follow-up moving even when teams are stretched across properties and stakeholders.</a:t>
            </a:r>
            <a:endParaRPr lang="en-US" sz="860" dirty="0"/>
          </a:p>
        </p:txBody>
      </p:sp>
      <p:sp>
        <p:nvSpPr>
          <p:cNvPr id="17" name="Shape 14"/>
          <p:cNvSpPr/>
          <p:nvPr/>
        </p:nvSpPr>
        <p:spPr>
          <a:xfrm>
            <a:off x="5742432" y="4078224"/>
            <a:ext cx="5486400" cy="841248"/>
          </a:xfrm>
          <a:prstGeom prst="roundRect">
            <a:avLst>
              <a:gd name="adj" fmla="val 13043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6016752" y="4242816"/>
            <a:ext cx="2926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Better portfolio visibility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6016752" y="4471416"/>
            <a:ext cx="4892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6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Recurring reporting stops relying on heroics and starts behaving like a repeatable operating process.</a:t>
            </a:r>
            <a:endParaRPr lang="en-US" sz="860" dirty="0"/>
          </a:p>
        </p:txBody>
      </p:sp>
      <p:sp>
        <p:nvSpPr>
          <p:cNvPr id="20" name="Shape 17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02F3D">
                <a:alpha val="80000"/>
              </a:srgbClr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2" name="Text 19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016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1E"/>
          </a:solidFill>
          <a:ln w="12700">
            <a:solidFill>
              <a:srgbClr val="1016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Real Estate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02F3D">
              <a:alpha val="82000"/>
            </a:srgbClr>
          </a:solidFill>
          <a:ln w="12700">
            <a:solidFill>
              <a:srgbClr val="D9A35E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Control posture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Automation becomes credible when governance is built into the workflow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640080" y="2212848"/>
            <a:ext cx="5303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system should be easier to trust because approvals, logs, retries, and exception paths are explicit.</a:t>
            </a:r>
            <a:endParaRPr lang="en-US" sz="1200" dirty="0"/>
          </a:p>
        </p:txBody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949440" y="1554480"/>
            <a:ext cx="4206240" cy="438912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731520" y="2011680"/>
            <a:ext cx="5440680" cy="658368"/>
          </a:xfrm>
          <a:prstGeom prst="roundRect">
            <a:avLst>
              <a:gd name="adj" fmla="val 16667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932688" y="2194560"/>
            <a:ext cx="256032" cy="256032"/>
          </a:xfrm>
          <a:prstGeom prst="ellipse">
            <a:avLst/>
          </a:prstGeom>
          <a:solidFill>
            <a:srgbClr val="D9A35E"/>
          </a:solidFill>
          <a:ln w="12700">
            <a:solidFill>
              <a:srgbClr val="D9A35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298448" y="2176272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Human review for legal, financial, or relationship-sensitive decisions</a:t>
            </a:r>
            <a:endParaRPr lang="en-US" sz="920" dirty="0"/>
          </a:p>
        </p:txBody>
      </p:sp>
      <p:sp>
        <p:nvSpPr>
          <p:cNvPr id="12" name="Shape 9"/>
          <p:cNvSpPr/>
          <p:nvPr/>
        </p:nvSpPr>
        <p:spPr>
          <a:xfrm>
            <a:off x="731520" y="2880360"/>
            <a:ext cx="5440680" cy="658368"/>
          </a:xfrm>
          <a:prstGeom prst="roundRect">
            <a:avLst>
              <a:gd name="adj" fmla="val 16667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932688" y="3063240"/>
            <a:ext cx="256032" cy="256032"/>
          </a:xfrm>
          <a:prstGeom prst="ellipse">
            <a:avLst/>
          </a:prstGeom>
          <a:solidFill>
            <a:srgbClr val="D9A35E"/>
          </a:solidFill>
          <a:ln w="12700">
            <a:solidFill>
              <a:srgbClr val="D9A35E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1298448" y="3044952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Exception queues for missing documents and ambiguous cases</a:t>
            </a:r>
            <a:endParaRPr lang="en-US" sz="920" dirty="0"/>
          </a:p>
        </p:txBody>
      </p:sp>
      <p:sp>
        <p:nvSpPr>
          <p:cNvPr id="15" name="Shape 12"/>
          <p:cNvSpPr/>
          <p:nvPr/>
        </p:nvSpPr>
        <p:spPr>
          <a:xfrm>
            <a:off x="731520" y="3749040"/>
            <a:ext cx="5440680" cy="658368"/>
          </a:xfrm>
          <a:prstGeom prst="roundRect">
            <a:avLst>
              <a:gd name="adj" fmla="val 16667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932688" y="3931920"/>
            <a:ext cx="256032" cy="256032"/>
          </a:xfrm>
          <a:prstGeom prst="ellipse">
            <a:avLst/>
          </a:prstGeom>
          <a:solidFill>
            <a:srgbClr val="D9A35E"/>
          </a:solidFill>
          <a:ln w="12700">
            <a:solidFill>
              <a:srgbClr val="D9A35E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1298448" y="3913632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Run logs and workflow telemetry for service and portfolio operations</a:t>
            </a:r>
            <a:endParaRPr lang="en-US" sz="920" dirty="0"/>
          </a:p>
        </p:txBody>
      </p:sp>
      <p:sp>
        <p:nvSpPr>
          <p:cNvPr id="18" name="Shape 15"/>
          <p:cNvSpPr/>
          <p:nvPr/>
        </p:nvSpPr>
        <p:spPr>
          <a:xfrm>
            <a:off x="731520" y="4617720"/>
            <a:ext cx="5440680" cy="658368"/>
          </a:xfrm>
          <a:prstGeom prst="roundRect">
            <a:avLst>
              <a:gd name="adj" fmla="val 16667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932688" y="4800600"/>
            <a:ext cx="256032" cy="256032"/>
          </a:xfrm>
          <a:prstGeom prst="ellipse">
            <a:avLst/>
          </a:prstGeom>
          <a:solidFill>
            <a:srgbClr val="D9A35E"/>
          </a:solidFill>
          <a:ln w="12700">
            <a:solidFill>
              <a:srgbClr val="D9A35E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1298448" y="4782312"/>
            <a:ext cx="4526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2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Flexible deployment across property, facilities, or transaction-support environments</a:t>
            </a:r>
            <a:endParaRPr lang="en-US" sz="920" dirty="0"/>
          </a:p>
        </p:txBody>
      </p:sp>
      <p:sp>
        <p:nvSpPr>
          <p:cNvPr id="21" name="Shape 18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02F3D">
                <a:alpha val="80000"/>
              </a:srgbClr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3" name="Text 20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016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1E"/>
          </a:solidFill>
          <a:ln w="12700">
            <a:solidFill>
              <a:srgbClr val="1016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Real Estate Services</a:t>
            </a:r>
            <a:endParaRPr lang="en-US" sz="800" dirty="0"/>
          </a:p>
        </p:txBody>
      </p:sp>
      <p:sp>
        <p:nvSpPr>
          <p:cNvPr id="4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02F3D">
              <a:alpha val="82000"/>
            </a:srgbClr>
          </a:solidFill>
          <a:ln w="12700">
            <a:solidFill>
              <a:srgbClr val="D9A35E">
                <a:alpha val="5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Rollout path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40080" y="960120"/>
            <a:ext cx="5577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Start with one workflow, prove value, then expand</a:t>
            </a:r>
            <a:endParaRPr lang="en-US" sz="2500" dirty="0"/>
          </a:p>
        </p:txBody>
      </p:sp>
      <p:sp>
        <p:nvSpPr>
          <p:cNvPr id="7" name="Shape 5"/>
          <p:cNvSpPr/>
          <p:nvPr/>
        </p:nvSpPr>
        <p:spPr>
          <a:xfrm>
            <a:off x="822960" y="2084832"/>
            <a:ext cx="3246120" cy="3090672"/>
          </a:xfrm>
          <a:prstGeom prst="roundRect">
            <a:avLst>
              <a:gd name="adj" fmla="val 3550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051560" y="233172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51560" y="26517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Choose the most fragmented workflow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1051560" y="3310128"/>
            <a:ext cx="2743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Start where resident requests, vendor coordination, or documentation burden is already stretching the team.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096512" y="3511296"/>
            <a:ext cx="310896" cy="310896"/>
          </a:xfrm>
          <a:prstGeom prst="chevron">
            <a:avLst/>
          </a:prstGeom>
          <a:solidFill>
            <a:srgbClr val="6AA79A">
              <a:alpha val="80000"/>
            </a:srgbClr>
          </a:solidFill>
          <a:ln w="12700">
            <a:solidFill>
              <a:srgbClr val="6AA79A">
                <a:alpha val="8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26280" y="2084832"/>
            <a:ext cx="3246120" cy="3090672"/>
          </a:xfrm>
          <a:prstGeom prst="roundRect">
            <a:avLst>
              <a:gd name="adj" fmla="val 3550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54880" y="233172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754880" y="26517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Pilot one service or documentation loop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754880" y="3310128"/>
            <a:ext cx="2743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Build the intake, context, routing, and exception pattern in a narrow but high-value operating lane.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7799832" y="3511296"/>
            <a:ext cx="310896" cy="310896"/>
          </a:xfrm>
          <a:prstGeom prst="chevron">
            <a:avLst/>
          </a:prstGeom>
          <a:solidFill>
            <a:srgbClr val="6AA79A">
              <a:alpha val="80000"/>
            </a:srgbClr>
          </a:solidFill>
          <a:ln w="12700">
            <a:solidFill>
              <a:srgbClr val="6AA79A">
                <a:alpha val="8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229600" y="2084832"/>
            <a:ext cx="3246120" cy="3090672"/>
          </a:xfrm>
          <a:prstGeom prst="roundRect">
            <a:avLst>
              <a:gd name="adj" fmla="val 3550"/>
            </a:avLst>
          </a:prstGeom>
          <a:solidFill>
            <a:srgbClr val="1A2430">
              <a:alpha val="12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58200" y="2331720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8458200" y="265176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Expand across related service flows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8458200" y="3310128"/>
            <a:ext cx="27432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Once stable, extend the pattern into owner reporting, transaction support, or additional property-level workflows.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02F3D">
                <a:alpha val="80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0161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0161E"/>
          </a:solidFill>
          <a:ln w="12700">
            <a:solidFill>
              <a:srgbClr val="10161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74320"/>
            <a:ext cx="29260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Real Estate Services</a:t>
            </a:r>
            <a:endParaRPr lang="en-US" sz="8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583680" y="685800"/>
            <a:ext cx="4846320" cy="530352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640080"/>
            <a:ext cx="2194560" cy="310896"/>
          </a:xfrm>
          <a:prstGeom prst="roundRect">
            <a:avLst>
              <a:gd name="adj" fmla="val 23529"/>
            </a:avLst>
          </a:prstGeom>
          <a:solidFill>
            <a:srgbClr val="202F3D">
              <a:alpha val="82000"/>
            </a:srgbClr>
          </a:solidFill>
          <a:ln w="12700">
            <a:solidFill>
              <a:srgbClr val="D9A35E">
                <a:alpha val="55000"/>
              </a:srgbClr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49808" y="713232"/>
            <a:ext cx="1975104" cy="146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</a:t>
            </a:r>
            <a:endParaRPr lang="en-US" sz="800" dirty="0"/>
          </a:p>
        </p:txBody>
      </p:sp>
      <p:sp>
        <p:nvSpPr>
          <p:cNvPr id="7" name="Text 4"/>
          <p:cNvSpPr/>
          <p:nvPr/>
        </p:nvSpPr>
        <p:spPr>
          <a:xfrm>
            <a:off x="658368" y="1170432"/>
            <a:ext cx="55321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In real estate services, the operational win is coherence. Agentic workflows create a system that keeps fragmented requests, documents, and follow-up from slipping apart.</a:t>
            </a:r>
            <a:endParaRPr lang="en-US" sz="2400" dirty="0"/>
          </a:p>
        </p:txBody>
      </p:sp>
      <p:sp>
        <p:nvSpPr>
          <p:cNvPr id="8" name="Shape 5"/>
          <p:cNvSpPr/>
          <p:nvPr/>
        </p:nvSpPr>
        <p:spPr>
          <a:xfrm>
            <a:off x="658368" y="2880360"/>
            <a:ext cx="5394960" cy="1325880"/>
          </a:xfrm>
          <a:prstGeom prst="roundRect">
            <a:avLst>
              <a:gd name="adj" fmla="val 8276"/>
            </a:avLst>
          </a:prstGeom>
          <a:solidFill>
            <a:srgbClr val="1A2430">
              <a:alpha val="14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96112" y="3127248"/>
            <a:ext cx="2011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Recommended next step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896112" y="3410712"/>
            <a:ext cx="4617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8F3EC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Start the diagnostic with the workflow that is already creating visible backlog, document drag, or service inconsistency.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658368" y="4919472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8F3E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Sovereign Action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" y="5257800"/>
            <a:ext cx="3474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Agentic process automation for middle-market teams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658368" y="5669280"/>
            <a:ext cx="5394960" cy="566928"/>
          </a:xfrm>
          <a:prstGeom prst="roundRect">
            <a:avLst>
              <a:gd name="adj" fmla="val 19355"/>
            </a:avLst>
          </a:prstGeom>
          <a:solidFill>
            <a:srgbClr val="1A2430">
              <a:alpha val="14000"/>
            </a:srgbClr>
          </a:solidFill>
          <a:ln w="13970">
            <a:solidFill>
              <a:srgbClr val="EDC38A">
                <a:alpha val="32000"/>
              </a:srgbClr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877824" y="5843016"/>
            <a:ext cx="47548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D9A35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Book the diagnostic: hello@sovereign-action.com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502920" y="6473952"/>
            <a:ext cx="11155680" cy="0"/>
          </a:xfrm>
          <a:prstGeom prst="line">
            <a:avLst/>
          </a:prstGeom>
          <a:noFill/>
          <a:ln w="12700">
            <a:solidFill>
              <a:srgbClr val="202F3D">
                <a:alpha val="80000"/>
              </a:srgbClr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502920" y="6510528"/>
            <a:ext cx="20116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Sovereign Action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9601200" y="6510528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DD5D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Slide 8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Sovereign Action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Agentic operations for property and real estate service teams</dc:title>
  <dc:subject>Real Estate Services vertical deck</dc:subject>
  <dc:creator>OpenAI Codex for Sovereign Action</dc:creator>
  <cp:lastModifiedBy>OpenAI Codex for Sovereign Action</cp:lastModifiedBy>
  <cp:revision>1</cp:revision>
  <dcterms:created xsi:type="dcterms:W3CDTF">2026-04-17T20:50:35Z</dcterms:created>
  <dcterms:modified xsi:type="dcterms:W3CDTF">2026-04-17T20:50:35Z</dcterms:modified>
</cp:coreProperties>
</file>